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e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EA3A79-6044-4089-A231-6E9D59D02AE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8903" tIns="39452" rIns="78903" bIns="39452" anchorCtr="0" compatLnSpc="0">
            <a:noAutofit/>
          </a:bodyPr>
          <a:lstStyle/>
          <a:p>
            <a:pPr hangingPunct="0">
              <a:defRPr sz="1400"/>
            </a:pPr>
            <a:endParaRPr lang="en-none" sz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26764-42CB-49FF-AEF7-CCAC39589E8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8903" tIns="39452" rIns="78903" bIns="39452" anchorCtr="0" compatLnSpc="0">
            <a:noAutofit/>
          </a:bodyPr>
          <a:lstStyle/>
          <a:p>
            <a:pPr algn="r" hangingPunct="0">
              <a:defRPr sz="1400"/>
            </a:pPr>
            <a:endParaRPr lang="en-none" sz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36B36-0EC4-4735-8E18-565B9F9CCF7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8903" tIns="39452" rIns="78903" bIns="39452" anchor="b" anchorCtr="0" compatLnSpc="0">
            <a:noAutofit/>
          </a:bodyPr>
          <a:lstStyle/>
          <a:p>
            <a:pPr hangingPunct="0">
              <a:defRPr sz="1400"/>
            </a:pPr>
            <a:endParaRPr lang="en-none" sz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2EFB7-CCD4-4254-9AEF-F4DEDF9E151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8903" tIns="39452" rIns="78903" bIns="39452" anchor="b" anchorCtr="0" compatLnSpc="0">
            <a:noAutofit/>
          </a:bodyPr>
          <a:lstStyle/>
          <a:p>
            <a:pPr algn="r" hangingPunct="0">
              <a:defRPr sz="1400"/>
            </a:pPr>
            <a:fld id="{A3F3B2C6-60CE-4DD7-A545-D7A3698C9CE9}" type="slidenum">
              <a:t>‹#›</a:t>
            </a:fld>
            <a:endParaRPr lang="en-none" sz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9038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919EE6B9-D13D-4CFA-8097-A03A3BFE5A67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4281953-1AE5-4305-B6F4-4BD3CCD8BDF3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DB23095B-34EF-4B29-A210-A6815912DF98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0890E6D-FDAD-4EF7-A924-1302D837BAB6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4C80D7A6-4F39-4005-A0B0-14436DC1B5F7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F219799E-2134-4B6C-827F-31A5416BE70E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223B23C0-5EDF-4D88-8FAF-8A5D84B3EAB8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7C82BF0C-6407-46C0-8B83-760D67CA464E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0A69E4FC-96EF-4568-A6BD-EFACD5B10509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C944EFB4-4075-4980-8EF3-FB33472C5C36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58611363-E0E9-4718-BC81-523FA8834DDC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FF1E61EC-B886-453F-AA27-15ADDF5C1FE8}"/>
              </a:ext>
            </a:extLst>
          </p:cNvPr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38FD0D-B330-4888-B270-F9BA748C53E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759" y="0"/>
            <a:ext cx="2954160" cy="439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hangingPunct="0">
              <a:buNone/>
              <a:tabLst/>
              <a:defRPr lang="en-none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none"/>
          </a:p>
        </p:txBody>
      </p:sp>
      <p:sp>
        <p:nvSpPr>
          <p:cNvPr id="15" name="Slide Image Placeholder 14">
            <a:extLst>
              <a:ext uri="{FF2B5EF4-FFF2-40B4-BE49-F238E27FC236}">
                <a16:creationId xmlns:a16="http://schemas.microsoft.com/office/drawing/2014/main" id="{721AF6CB-FA51-4D24-9248-AED084174A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799"/>
            <a:ext cx="4554360" cy="341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DD752A-3048-414B-AB6C-451E1776585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68760" cy="40971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lvl="0"/>
            <a:endParaRPr lang="en-none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A7DBB6A7-49B5-4358-9EAF-B8B07074F651}"/>
              </a:ext>
            </a:extLst>
          </p:cNvPr>
          <p:cNvSpPr txBox="1"/>
          <p:nvPr/>
        </p:nvSpPr>
        <p:spPr>
          <a:xfrm>
            <a:off x="0" y="8685360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2F8D90-A0A8-40D9-928D-9462207258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200" b="0" i="0" u="none" strike="noStrike" kern="1200" spc="0" baseline="0">
                <a:solidFill>
                  <a:srgbClr val="000000"/>
                </a:solidFill>
                <a:latin typeface="Calibri" pitchFamily="34"/>
                <a:ea typeface="ＭＳ Ｐゴシック" pitchFamily="34"/>
                <a:cs typeface="Tahoma" pitchFamily="2"/>
              </a:defRPr>
            </a:lvl1pPr>
          </a:lstStyle>
          <a:p>
            <a:pPr lvl="0"/>
            <a:fld id="{EE236354-94DE-426E-90A0-2B84C54892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0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en-none" sz="2000" b="0" i="0" u="none" strike="noStrike" kern="1200">
        <a:ln>
          <a:noFill/>
        </a:ln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390B78BB-A4CF-4D7B-B41C-E111754BA7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4B02E1C9-A352-4BA4-896A-14C3C6C46511}" type="slidenum">
              <a:t>1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5ACA7F99-5C4A-435D-AD0E-2F26B5CAC508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D17B070-955C-46C2-9ACC-67D0FDB75A5E}" type="slidenum">
              <a:t>1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2A212B7-AA96-48D9-B375-B14D8B5E93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99DC14-F687-43E0-AA3F-B27C114C3E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6410E8C1-DE08-430E-97A0-F1455FDA7B6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A5C60393-4ECB-427E-B9B6-A09FFF5BC1BE}" type="slidenum">
              <a:t>10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77CB994E-168B-4075-B859-2EADE4170C02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38C23F7-E31C-492D-9407-9607ECCA18C6}" type="slidenum">
              <a:t>10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783DCE9-5624-4D22-A11D-D1957A8307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DCB1999-0A70-4152-B919-BB2373A16D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C9DEFFC0-BF2C-44C8-A512-4C236241C9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8BB1683F-C160-4261-A9E5-FB12B04DED4A}" type="slidenum">
              <a:t>11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CC7AA7A6-6BA6-4D54-ABD3-B6FDEFB525B5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E3885D6-0BE1-4EC1-AC85-CD51D41968A4}" type="slidenum">
              <a:t>11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C87B384-6812-4354-8E6C-1793AE47760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78C60E-377F-4AAF-902A-D997EB56AA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44EFADB7-3AE3-4E78-851C-F618AAE03A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35C9D1DC-FED0-4ACB-995A-1EAB2558C326}" type="slidenum">
              <a:t>12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D3F50843-BB3E-433B-A912-5DE70317BE67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F0A5D58-4CF9-4167-90AF-8B167F3502D6}" type="slidenum">
              <a:t>12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415E188-759E-49DF-8ADE-F6DB822B994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25FB57C-C92D-47EB-B8B9-C162FCFAC4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AF0AE9AE-B78F-4658-97BD-5D4418A213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DBD60888-8EE8-4901-BFED-86B503ACEA08}" type="slidenum">
              <a:t>13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70755E34-D45A-42FA-9DF1-1FBAF6ECEE65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29C5B16-D006-48C7-9CF7-2BBFB4E9F86B}" type="slidenum">
              <a:t>13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B5F7464-927E-4D46-9BE9-E8A3016ED2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281B07B-4136-40A5-A63B-1665BC09F4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8CDD6679-DAB4-4DA4-A6ED-B3481D0CF9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1B3F9F02-8A85-4ED9-A530-6A3702F98FBD}" type="slidenum">
              <a:t>14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E61A34BD-0DA1-47DB-A28A-5ABC45B2D9E6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223096A-23C7-4DBF-82D5-7F2F6EC97094}" type="slidenum">
              <a:t>14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DE15D42-DB9C-4F00-A88B-699018A8FF0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A8916BB-B022-4A0B-A2F3-BCD54F5239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6FF94924-9317-4BF8-95A9-4E6329518D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76CBE281-0ACF-44EB-A3D2-B89019324D57}" type="slidenum">
              <a:t>15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62349413-6164-4D52-9EFA-9C30704889C3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3572C05-C3EC-4419-8397-1B7E488F7F12}" type="slidenum">
              <a:t>15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B036916-D89B-4335-B689-6CA23E77514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35080" y="685799"/>
            <a:ext cx="4565520" cy="342576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45D0775-B9FD-4F01-BEA9-2CD6B000DC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ＭＳ Ｐゴシック" pitchFamily="34"/>
              </a:rPr>
              <a:t>FIGURE 2.2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ＭＳ Ｐゴシック" pitchFamily="34"/>
              </a:rPr>
              <a:t>THE BASIC SOLOW DIAGRAM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9BF68447-9ADE-4AEB-825A-FADAB51427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06CE0B50-DCEB-4CC4-92D8-2E10111ADDC9}" type="slidenum">
              <a:t>16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E85F80C0-A3BD-4553-9EC9-2C8347097177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17EC1D6-5969-4169-A1E3-F6AF2142B543}" type="slidenum">
              <a:t>16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EFCDA12-E56D-454B-98C0-0BCBF278AA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230D7ED-5E92-4393-B42F-0ABD75BB5A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03F81856-E406-484A-91C2-35D8371EBC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E244C8A6-D0AD-4C57-82E1-E7801F2A7D90}" type="slidenum">
              <a:t>17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2FEE84F2-2D07-4759-8903-B1C528321CD1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F19D634-982F-4097-B184-AC7FAEF381F8}" type="slidenum">
              <a:t>17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EB79D61-4E6A-4BA8-9DDC-E6B80C6D85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7A87A49-E395-4E1B-9BF8-A3F9F0BC0F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DCCABDF8-70EE-4616-9A8C-606456243C3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506751D4-7AD5-4EEC-A7D6-267E2AD64412}" type="slidenum">
              <a:t>18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C3692541-4538-4BB3-A909-8657C9C26BD8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ABE6234-C774-4EF4-A3E7-3B45B78A8FEA}" type="slidenum">
              <a:t>18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E89D27C-EAB8-4EE8-AC22-7E265C0D84D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FE7A61-DB3A-4C1E-B09B-FE5E753426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1F7796CE-066F-4C35-81C1-2B9D1264D57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4125E523-1EA8-4323-834C-76453EF0D1F0}" type="slidenum">
              <a:t>19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ED1CA877-EC13-4A7D-960C-739CDA5A8F4F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ED70271-00D3-41E8-8250-502A256D2550}" type="slidenum">
              <a:t>19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AF35541-2ECA-40E4-88A2-AB9D2364BA3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DE5FBEE-E7F1-4157-AD33-93B6E6819C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8E610665-5E49-4955-AC14-0978A68A2E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EEA1EA7B-29AD-4C2E-896C-E0A68D4251F7}" type="slidenum">
              <a:t>2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7EA31BEA-A4D2-4D1E-9A1E-8360BD457D6F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03F4E58-418D-492D-A388-D34A0FCA32B6}" type="slidenum">
              <a:t>2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397968C-9177-4946-B7D9-39C36836A99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0A51CB-C3A5-4342-9FB7-36E81F8D30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0144E3E3-FC0E-4C68-9C45-B76361BC2E1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EDAE6541-D99E-4898-BAE9-5D4F70C14B29}" type="slidenum">
              <a:t>20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AD5BA955-9152-4096-88A4-C4DC5C5E2CB3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FB00F87-84C0-4FAA-B665-5B90AA5640E2}" type="slidenum">
              <a:t>20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6EC04CB-7A53-4776-9F2A-E1530EC7D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CD18CC5-4CBF-41EA-9C9C-BD2F3AC917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1352B3CA-2FBF-45F5-B72D-059C6A7E4AF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EDF33757-8218-42EA-B3F4-D1989C312987}" type="slidenum">
              <a:t>21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8538D252-71E9-413B-B52B-4394D0F9A85F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8EAA88E-F457-4F9D-A34E-EB8EBB640EF1}" type="slidenum">
              <a:t>21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D2AE342-B74D-4B48-9D52-97FBEA27A1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42EFD5-F920-415A-8A6F-32BAC46455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43872D7E-9046-4BF0-ADAB-3BE51142DB4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E4E87617-9FD2-45C1-9899-C0293640403F}" type="slidenum">
              <a:t>22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C7357832-9B59-4B0E-B3B4-D089FF385C6D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62CB276-8438-486F-B88B-261567294AB7}" type="slidenum">
              <a:t>22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F55AAC4-A544-4A61-B7EA-98A24760B00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FF61FB2-4249-4968-92C4-C4B5E678E1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28E9A2C7-5078-4401-AC4E-10234E26A8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93A3A803-3454-4D52-8670-4B3343158099}" type="slidenum">
              <a:t>23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FFBD1D67-CE09-405F-9B2B-B9489C5916BE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2B8D4C9-AB90-42F8-83A8-4F64DBCAF987}" type="slidenum">
              <a:t>23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0C2EB0A-3725-4E64-ADED-1DF3CA3323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9F72CF4-CE5C-4C7B-AF08-B224E3E3D7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F071E943-958D-4D9C-A34F-1CCD0F023FA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2E52A60A-0C38-4379-840E-4F0BD950DBDE}" type="slidenum">
              <a:t>24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78A59CA0-FD8E-46B0-A8DD-3561B22A1227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77B2C83-41C1-484A-B71A-A5630C78406D}" type="slidenum">
              <a:t>24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0F04AA6-73ED-4E50-9CAC-DD45E921B4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84D3DCA-488A-47F5-B279-EB6407C020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9C9931F5-E99B-46E6-AF62-7756B5E9CC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5B7BCD86-E2F6-4D91-BEF4-36CB9468C545}" type="slidenum">
              <a:t>25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0B31744E-A572-412F-8F3F-DABEA4D64AD9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6B07D08-13EA-4D0C-9ECB-256E40FE9AD5}" type="slidenum">
              <a:t>25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5181759-8E28-4CC0-86C6-9943B73651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EE8C58A-97F9-4D48-B797-E6F895832A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CF89AA9A-7A60-4975-B9C7-5D1F2382C7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9B858455-5D62-4D1D-B9D2-2ADED9828F43}" type="slidenum">
              <a:t>26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9D24DFD6-F532-49AA-BAF0-FA917C23A797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AF22EF8-3132-4E32-9B46-7E94F9751F1C}" type="slidenum">
              <a:t>26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A316759-960D-4EE6-9CCC-6D09D6C304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46B792-928C-426E-85E5-2393F3DB8E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B545B319-CA76-449D-BC12-4CAB140F67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BBC95911-7792-4C7B-9687-85A1ECA83352}" type="slidenum">
              <a:t>3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9946405E-D877-4BE8-AE46-F1958EDF7DE7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FB1A378-EE8A-4937-A0F6-CD1C549706E4}" type="slidenum">
              <a:t>3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937CF6B-7D2C-481F-B976-9AA27D76EA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B2DD802-A659-4EA0-93A7-98CD0DF2D7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EA993841-D639-44F5-8D3F-90EDB633464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B383DF65-67A2-49D6-949E-3BF2F8E8884F}" type="slidenum">
              <a:t>4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F8E07A84-FD61-4278-A047-325A9075C65B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0663833-4C2B-48FA-B935-2A98FBFBDD58}" type="slidenum">
              <a:t>4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E6DA077-558C-4637-95DC-11303866EC3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F3F96A9-6774-427F-BE26-BE11EF61FB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231BBD71-B804-4EE6-B73B-72B1D294C30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C36518E9-1363-4C5D-95FA-62F5C927A458}" type="slidenum">
              <a:t>5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E56B69D4-9E0A-445B-9E6B-A4B504091354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CE6BF6E-B63F-4ABE-9B2A-C4775EB362D3}" type="slidenum">
              <a:t>5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62B1C48-521D-42D3-AE79-4536A2759F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362C68-35BC-4C29-ADCC-8E9A4FA160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40DF4D51-FDFC-47CE-B250-F38A94DFA7B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843C23EA-12C9-46FA-A1F4-AFC2A36E707C}" type="slidenum">
              <a:t>6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62ADF5B5-DF54-450A-83B7-5426450E8C2C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0CDAB10-61A5-451B-9A53-167D819FE1A2}" type="slidenum">
              <a:t>6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0B73E98-AD53-49FB-9D3F-6A78ED7EADD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16DEEB-152C-4903-BF2B-30D34D7B91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24D6AFC6-BDAE-4DC5-905B-FFCA301923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5331DBDB-1E77-4275-B5C8-AEFF3A1BF500}" type="slidenum">
              <a:t>7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A7281048-72E6-4E70-9B10-9A86CFA819B6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78521F0-AC7B-43E9-BAB3-54F2144FE3D9}" type="slidenum">
              <a:t>7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F713868-A45A-4EAC-B931-06A71EAA7D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C97165B-721A-4640-A567-2A2F651C19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9643B72D-4B07-4E79-9A10-1FE97B41E5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85C21B28-9A6C-4B19-B736-0EA36CEDF352}" type="slidenum">
              <a:t>8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0198F79D-6F5E-495A-B99E-961EE62BD628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242E6A1-BDED-4E0F-B9A7-97CE02E0155C}" type="slidenum">
              <a:t>8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AEF4F80-B630-449B-8BA3-9B39D3D58F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5309CE-2078-4440-8321-CB615010F9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76044D3B-1FFC-42B8-9540-5E94C23520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3E1CA90F-5411-4BCF-A9DF-B3984F7AA9C9}" type="slidenum">
              <a:t>9</a:t>
            </a:fld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42E96251-A151-4121-9D8B-4AFBCCE4564B}"/>
              </a:ext>
            </a:extLst>
          </p:cNvPr>
          <p:cNvSpPr txBox="1"/>
          <p:nvPr/>
        </p:nvSpPr>
        <p:spPr>
          <a:xfrm>
            <a:off x="3884759" y="8685360"/>
            <a:ext cx="2954160" cy="439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6FAE84F-5DBB-49F1-B441-CB42C1E258A5}" type="slidenum">
              <a:t>9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A2ABA32-BE4A-4435-A72D-2011F2A0B2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A041546-8691-4D71-AEB8-F1A6808703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2063C-9C73-41B3-A865-B51DD4CE860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480"/>
            <a:ext cx="6858000" cy="2387520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150FC-57BF-4047-895F-28FEC9BD08B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160"/>
            <a:ext cx="6858000" cy="1655640"/>
          </a:xfrm>
        </p:spPr>
        <p:txBody>
          <a:bodyPr anchorCtr="1"/>
          <a:lstStyle>
            <a:lvl1pPr marL="0" indent="0" algn="ctr">
              <a:defRPr lang="en-US"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572F2-8C92-4337-918D-A77755AFA3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3AE4C-3897-49E7-9DBF-2651CC034E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60F263-4F28-4A55-A014-3DD8217984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2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B7E53-96A3-4337-BFD0-AFB864D175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73080-27D9-47A0-92CF-832538DA3CE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F7313-422F-42BE-8961-163A222B94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BE847-4DEC-46AA-8FFD-48988D90FB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18439A-FD14-4850-A213-F5E391DD49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2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0001A-7F2D-4E92-8FA7-D2769A5A451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16800" y="274680"/>
            <a:ext cx="2052720" cy="5834160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C733A-87AF-46C5-BC19-A03794BA97B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80"/>
            <a:ext cx="6006960" cy="5834160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07C30-E687-4BD8-A7EC-BB8E9F6824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BD1B9-A37A-49EA-87DE-36ED81DD72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022B33-A9AA-462C-BD9E-889801BEC3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2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0468-CB3F-4678-B807-8EFEAE771C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9D9EA-CC20-437E-9962-25984ADD42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8211960" cy="450864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CB7-9FAB-4689-9482-522DF4657D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36BAB-0818-400D-A4A1-5523F8423C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C80417-B97B-444A-8C3C-082270F148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2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9490-8F4F-45E7-AD0C-61C787A7DC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0" y="1709640"/>
            <a:ext cx="7886879" cy="2852640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59EE6-15E2-4FB5-97DE-AE05F94A9C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0" y="4589640"/>
            <a:ext cx="7886879" cy="1500119"/>
          </a:xfrm>
        </p:spPr>
        <p:txBody>
          <a:bodyPr/>
          <a:lstStyle>
            <a:lvl1pPr marL="0" indent="0">
              <a:defRPr lang="en-US"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D6195-BE34-4277-83AB-7723D7577A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AE87C-8746-4DF8-838E-F0A63AB4A3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24AD57-F8A9-4E3E-AD22-EDDCCCC230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2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037FF-5974-42CE-9D94-ED001FDFDE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1F397-B5D4-4AB6-9D7A-E71EF24B82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4029120" cy="450864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CFF5D-4F93-4D30-9644-8C48956928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38600" y="1600200"/>
            <a:ext cx="4030560" cy="450864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00063-4137-4F49-AF15-777A4CC2AFA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F4DBC-5CCE-4974-9FC7-14A1668465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12BF37-DB1A-45ED-94EA-CAA1034D49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79316-3166-4AA8-8FEF-B518027D27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365040"/>
            <a:ext cx="7886879" cy="1325520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8C718-3031-47F6-BF79-B656076AF6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360" y="1681200"/>
            <a:ext cx="3868559" cy="824040"/>
          </a:xfrm>
        </p:spPr>
        <p:txBody>
          <a:bodyPr anchor="b"/>
          <a:lstStyle>
            <a:lvl1pPr marL="0" indent="0">
              <a:defRPr lang="en-US"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C41D3-6BCA-45CC-A25B-320C7D5919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0360" y="2505240"/>
            <a:ext cx="3868559" cy="368460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28506-EEA3-423F-A546-F15596E76B9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240" y="1681200"/>
            <a:ext cx="3887640" cy="824040"/>
          </a:xfrm>
        </p:spPr>
        <p:txBody>
          <a:bodyPr anchor="b"/>
          <a:lstStyle>
            <a:lvl1pPr marL="0" indent="0">
              <a:defRPr lang="en-US"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8D148-62F7-4D86-962C-282D978E68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29240" y="2505240"/>
            <a:ext cx="3887640" cy="368460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AD903F-5B00-416D-A609-1157676D86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39AF4A-6E60-4DE8-8B36-AABDD35B0E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AA7B7A-C744-41F7-B63B-8D11B22113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8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04F7A-468B-4326-A7DC-E03A4B409B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00630-24D7-4703-B319-57C5873CA1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01F34-C7DA-4BB2-AA8F-12BBF8EFA5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D4880D-48F5-4F3B-9E51-2E020EBF58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704A9-4613-4B87-B983-AAC249835D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F7C82B-25F9-44BA-8BDD-FB55C5EF27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3C7D1D-82DB-462A-99F0-0A9EB30EB27C}" type="slidenum"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3B36EF-83DC-427D-9A4B-722EF2DCC8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tIns="0" rIns="0" bIns="0"/>
          <a:lstStyle>
            <a:lvl1pPr>
              <a:defRPr lang="en-none">
                <a:latin typeface="Arial" pitchFamily="18"/>
              </a:defRPr>
            </a:lvl1pPr>
          </a:lstStyle>
          <a:p>
            <a:endParaRPr lang="en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7D846B-C362-4A84-831C-5291D4C372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1417"/>
              </a:spcAft>
              <a:defRPr lang="en-none">
                <a:latin typeface="Arial" pitchFamily="18"/>
              </a:defRPr>
            </a:lvl1pPr>
          </a:lstStyle>
          <a:p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34261012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0B9A-07D1-4F17-BAA4-8E6CCF8E71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6096F-3A3A-4CE3-A6FE-27DA3397B5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87640" y="987480"/>
            <a:ext cx="4629240" cy="4873679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2DD92-4F00-4DE9-8B76-B0A54E3671C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360" y="2057400"/>
            <a:ext cx="2949480" cy="3811679"/>
          </a:xfrm>
        </p:spPr>
        <p:txBody>
          <a:bodyPr/>
          <a:lstStyle>
            <a:lvl1pPr marL="0" indent="0">
              <a:defRPr lang="en-US"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27F3C-C158-4712-ADB2-0873E679DE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B53A-E1EE-4647-AA4B-92D63A244D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D38E43-6675-4598-BF98-85B020FA94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2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D109-9ED7-40B3-90CC-874B537584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D8D3CD-20EE-4C6E-8E8D-AE500649F0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87640" y="987480"/>
            <a:ext cx="4629240" cy="4873679"/>
          </a:xfrm>
        </p:spPr>
        <p:txBody>
          <a:bodyPr anchor="t" anchorCtr="0"/>
          <a:lstStyle>
            <a:lvl1pPr>
              <a:defRPr lang="en-none">
                <a:latin typeface="Arial" pitchFamily="18"/>
                <a:ea typeface="Arial Unicode MS" pitchFamily="2"/>
              </a:defRPr>
            </a:lvl1pPr>
          </a:lstStyle>
          <a:p>
            <a:pPr lvl="0"/>
            <a:endParaRPr lang="en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04772-46A6-4023-809A-E301246B874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360" y="2057400"/>
            <a:ext cx="2949480" cy="3811679"/>
          </a:xfrm>
        </p:spPr>
        <p:txBody>
          <a:bodyPr/>
          <a:lstStyle>
            <a:lvl1pPr marL="0" indent="0">
              <a:defRPr lang="en-US"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5A6F4-9CEE-411D-8B4C-6EF3D62AFE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2FFD2-A209-45CC-BDB2-9083252F2A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9F2FFB-B113-4E10-9FD0-32599792BE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7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82E1D3-F8F1-43E9-A2E9-337AAC46FD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11960" cy="1125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1">
            <a:noAutofit/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20E11B-C0CE-4F8F-9E04-05215FDBEA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1960" cy="4508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26D3B3-7B91-4E5C-A398-A9682C210CE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16080" cy="3477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 b="0" i="0" u="none" strike="noStrike" kern="1200" spc="0" baseline="0">
                <a:solidFill>
                  <a:srgbClr val="000000"/>
                </a:solidFill>
                <a:latin typeface="Calibri" pitchFamily="34"/>
                <a:ea typeface="ＭＳ Ｐゴシック" pitchFamily="34"/>
                <a:cs typeface="Tahoma" pitchFamily="2"/>
              </a:defRPr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884B735-A5CC-43AE-9EEC-5195433EE50B}"/>
              </a:ext>
            </a:extLst>
          </p:cNvPr>
          <p:cNvSpPr txBox="1"/>
          <p:nvPr/>
        </p:nvSpPr>
        <p:spPr>
          <a:xfrm>
            <a:off x="3124079" y="6356520"/>
            <a:ext cx="2895479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5668CF-65D2-4AD1-A6E2-F26BBCAD5A3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16080" cy="3477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spc="0" baseline="0">
                <a:solidFill>
                  <a:srgbClr val="000000"/>
                </a:solidFill>
                <a:latin typeface="Calibri" pitchFamily="34"/>
                <a:ea typeface="ＭＳ Ｐゴシック" pitchFamily="34"/>
                <a:cs typeface="Tahoma" pitchFamily="2"/>
              </a:defRPr>
            </a:lvl1pPr>
          </a:lstStyle>
          <a:p>
            <a:pPr lvl="0"/>
            <a:fld id="{9A672050-AF0C-473E-852F-93DAE068E23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rtl="0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4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1pPr>
    </p:titleStyle>
    <p:bodyStyle>
      <a:lvl1pPr marL="343080" marR="0" lvl="0" indent="-343080" algn="l" rtl="0" hangingPunct="0">
        <a:lnSpc>
          <a:spcPct val="100000"/>
        </a:lnSpc>
        <a:spcBef>
          <a:spcPts val="799"/>
        </a:spcBef>
        <a:spcAft>
          <a:spcPts val="0"/>
        </a:spcAft>
        <a:buNone/>
        <a:tabLst/>
        <a:defRPr lang="en-GB" sz="32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1pPr>
      <a:lvl2pPr marL="743040" marR="0" lvl="1" indent="-285840" algn="l" rtl="0" hangingPunct="0">
        <a:lnSpc>
          <a:spcPct val="100000"/>
        </a:lnSpc>
        <a:spcBef>
          <a:spcPts val="700"/>
        </a:spcBef>
        <a:spcAft>
          <a:spcPts val="0"/>
        </a:spcAft>
        <a:buNone/>
        <a:tabLst/>
        <a:defRPr lang="en-GB" sz="2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2pPr>
      <a:lvl3pPr marL="1143000" marR="0" lvl="2" indent="-228600" algn="l" rtl="0" hangingPunct="0">
        <a:lnSpc>
          <a:spcPct val="100000"/>
        </a:lnSpc>
        <a:spcBef>
          <a:spcPts val="601"/>
        </a:spcBef>
        <a:spcAft>
          <a:spcPts val="0"/>
        </a:spcAft>
        <a:buNone/>
        <a:tabLst/>
        <a:defRPr lang="en-GB" sz="2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3pPr>
      <a:lvl4pPr marL="1600200" marR="0" lvl="3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4pPr>
      <a:lvl5pPr marL="2057400" marR="0" lvl="4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5pPr>
      <a:lvl6pPr marL="2057400" marR="0" lvl="4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6pPr>
      <a:lvl7pPr marL="2057400" marR="0" lvl="4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7pPr>
      <a:lvl8pPr marL="2057400" marR="0" lvl="4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8pPr>
      <a:lvl9pPr marL="2057400" marR="0" lvl="4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D401AA94-F804-470D-BD8D-A5424FCB01F0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0969941-06B2-46EE-9DF8-5317384D256E}" type="slidenum">
              <a:rPr lang="en-US" sz="1200" b="0" i="0" u="none" strike="noStrike" kern="1200" spc="0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1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ADAA2-F4A6-43B4-865C-F46666BB4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E7DE07AE-BCAC-4094-BFC7-A5C1B615D272}"/>
              </a:ext>
            </a:extLst>
          </p:cNvPr>
          <p:cNvSpPr txBox="1"/>
          <p:nvPr/>
        </p:nvSpPr>
        <p:spPr>
          <a:xfrm>
            <a:off x="311040" y="2098800"/>
            <a:ext cx="4937227" cy="27869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Macroeconomics II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Lecture 07</a:t>
            </a: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(March 2023)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Solow model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Diagram and functioning of the model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8BA1B3E9-28D5-47F7-8019-19D97D4F308F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C2AC997-3F61-4965-9D80-1615EB909EE4}" type="slidenum">
              <a:t>10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D368D-64F9-4A2D-AF87-581CF96D5A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614600"/>
            <a:ext cx="9144000" cy="4991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B6D8F0-709C-4A83-BD80-BB1B494E1A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B0F08280-27C1-4479-9001-605D8AA08FA7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8C5AAFC-3435-41DE-9D34-91054C36CB2C}" type="slidenum">
              <a:t>11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43C708F-CDEB-4F38-8957-0726E9B66E6D}"/>
              </a:ext>
            </a:extLst>
          </p:cNvPr>
          <p:cNvSpPr txBox="1"/>
          <p:nvPr/>
        </p:nvSpPr>
        <p:spPr>
          <a:xfrm>
            <a:off x="547560" y="1103400"/>
            <a:ext cx="8321760" cy="55155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And the second equation is: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 i="0" u="none" strike="noStrike" kern="1200" spc="0" baseline="0">
              <a:ln>
                <a:noFill/>
              </a:ln>
              <a:solidFill>
                <a:srgbClr val="C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B. the </a:t>
            </a:r>
            <a:r>
              <a:rPr lang="en-US" sz="2400" b="1" i="0" u="sng" strike="noStrike" kern="1200" spc="0" baseline="0">
                <a:ln>
                  <a:noFill/>
                </a:ln>
                <a:solidFill>
                  <a:srgbClr val="C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accumulation of capital </a:t>
            </a:r>
            <a:r>
              <a:rPr lang="en-US" sz="2400" b="1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equation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K</a:t>
            </a:r>
            <a:r>
              <a:rPr lang="en-US" sz="1800" b="0" i="0" u="none" strike="noStrike" kern="1200" spc="0" baseline="-25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t+1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– K</a:t>
            </a:r>
            <a:r>
              <a:rPr lang="en-US" sz="1800" b="0" i="0" u="none" strike="noStrike" kern="1200" spc="0" baseline="-25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		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discrete time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							=  s.Y – δ.K     where, as you know, sY=S=I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dK/dt 		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continuous time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(dK/dt)/K = s.Y/K – δ		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this is the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growth rate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of the stock of capital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1" i="1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accumulation of capital equation </a:t>
            </a:r>
            <a:r>
              <a:rPr lang="en-US" sz="1800" b="1" i="1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per worker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k = K/L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ln k = ln K – ln 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(dk/dt)/k = (dK/dt)/K – (dL/dt)/L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	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growth rate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of the stock of capital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per capita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1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889BA-835D-4EE8-BEFF-527026A984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395E7D7A-DF45-41FC-835E-63D3C656A997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E7953CD-228A-4F95-9B32-D4FA3EDB4D5A}" type="slidenum">
              <a:t>12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AF56E8D-3C73-43CC-892E-1B42E19D9F38}"/>
              </a:ext>
            </a:extLst>
          </p:cNvPr>
          <p:cNvSpPr txBox="1"/>
          <p:nvPr/>
        </p:nvSpPr>
        <p:spPr>
          <a:xfrm>
            <a:off x="952560" y="1089000"/>
            <a:ext cx="7480440" cy="51786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Take also the growth of the active population: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L(t) = L</a:t>
            </a:r>
            <a:r>
              <a:rPr lang="en-US" sz="2400" b="0" i="0" u="none" strike="noStrike" kern="1200" spc="0" baseline="-25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0</a:t>
            </a: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e</a:t>
            </a:r>
            <a:r>
              <a:rPr lang="en-US" sz="2400" b="0" i="0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nt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If you consider that the active population grows at the same rate as population, then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(dL/dt)/L = 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(dk/dt)/k = (dK/dt)/K – (dL/dt)/L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		= s.Y/K – δ - 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		= s. y/k – δ– 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and then</a:t>
            </a:r>
            <a:r>
              <a:rPr lang="en-US" sz="24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	dk/dt = s.y – (n + δ).k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EAC7A-491E-403B-AFDE-8084B744E9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D8195204-FD00-407E-B513-BA87601D2094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3824A69-1531-4749-B5AB-86A2172B5A25}" type="slidenum">
              <a:t>13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A211ED-F14C-4373-84A9-5DCDD7E6CBEB}"/>
              </a:ext>
            </a:extLst>
          </p:cNvPr>
          <p:cNvSpPr/>
          <p:nvPr/>
        </p:nvSpPr>
        <p:spPr>
          <a:xfrm>
            <a:off x="216000" y="1447919"/>
            <a:ext cx="8928000" cy="4804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Thus, the Solow model can be summarised as: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1) y = k</a:t>
            </a:r>
            <a:r>
              <a:rPr lang="en-US" sz="1800" b="0" i="0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α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, 	0 &lt; α &lt; 1			production function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per capita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2) dk/dt = s.y – (n + δ).k		stock of capital variation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per capita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or, </a:t>
            </a: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		dk/dt = s. k</a:t>
            </a:r>
            <a:r>
              <a:rPr lang="en-US" sz="2400" b="0" i="0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α</a:t>
            </a: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– (n + δ).k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206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model addresses the following question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: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i="0" u="none" strike="noStrike" kern="1200" spc="0" baseline="0">
              <a:ln>
                <a:noFill/>
              </a:ln>
              <a:solidFill>
                <a:srgbClr val="C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If an economy has, in some year, the stock of capital per worker </a:t>
            </a: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k</a:t>
            </a:r>
            <a:r>
              <a:rPr lang="en-US" sz="2000" b="1" i="0" u="none" strike="noStrike" kern="1200" spc="0" baseline="-25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0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, the growth rate of population is </a:t>
            </a: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n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and the stock of capital depreciates at the  rate </a:t>
            </a: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δ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, </a:t>
            </a:r>
            <a:r>
              <a:rPr lang="en-US" sz="2000" b="1" i="1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what is the trend of output per worker in this economy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? How does this economy compares to another one with a different rate of investment?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FC70D-B88F-47AD-89D3-8E5FA1E8CF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BF93CEEF-9CD5-4C0C-BC9D-FE2ACCC1D9AE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52154C5-077A-43F8-A618-3DBF7B1EC7F3}" type="slidenum">
              <a:t>14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84D149-E960-4F98-87CD-B99E4E04F65A}"/>
              </a:ext>
            </a:extLst>
          </p:cNvPr>
          <p:cNvSpPr/>
          <p:nvPr/>
        </p:nvSpPr>
        <p:spPr>
          <a:xfrm>
            <a:off x="457200" y="1303200"/>
            <a:ext cx="8321760" cy="14655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s. k</a:t>
            </a:r>
            <a:r>
              <a:rPr lang="en-US" sz="2400" b="1" i="0" u="none" strike="noStrike" kern="1200" spc="0" baseline="3000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α			</a:t>
            </a:r>
            <a:r>
              <a:rPr lang="en-US" sz="1800" b="0" i="1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actual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investment per capita (per worker)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 sz="2400" b="0" i="0" u="none" strike="noStrike" kern="1200" spc="0" baseline="3000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(n + δ).k	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	investment per capita (per worker) that is </a:t>
            </a:r>
            <a:r>
              <a:rPr lang="en-US" sz="1800" b="0" i="1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required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				to keep the stock of capital per capita (per worker) constant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EA0E737-1E86-4BA6-A74F-49A99B8DFAD1}"/>
              </a:ext>
            </a:extLst>
          </p:cNvPr>
          <p:cNvSpPr txBox="1"/>
          <p:nvPr/>
        </p:nvSpPr>
        <p:spPr>
          <a:xfrm>
            <a:off x="74520" y="3565440"/>
            <a:ext cx="9118440" cy="28083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when </a:t>
            </a:r>
            <a:r>
              <a:rPr lang="en-US" sz="2000" b="1" i="0" u="sng" strike="noStrike" kern="1200" spc="0" baseline="0">
                <a:ln>
                  <a:noFill/>
                </a:ln>
                <a:solidFill>
                  <a:srgbClr val="0066CC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s.k</a:t>
            </a:r>
            <a:r>
              <a:rPr lang="en-US" sz="2000" b="1" i="0" u="sng" strike="noStrike" kern="1200" spc="0" baseline="30000">
                <a:ln>
                  <a:noFill/>
                </a:ln>
                <a:solidFill>
                  <a:srgbClr val="0066CC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α</a:t>
            </a:r>
            <a:r>
              <a:rPr lang="en-US" sz="2000" b="1" i="0" u="sng" strike="noStrike" kern="1200" spc="0" baseline="0">
                <a:ln>
                  <a:noFill/>
                </a:ln>
                <a:solidFill>
                  <a:srgbClr val="0066CC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 &gt; (n + δ).k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66CC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,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then dk/dt&gt;0, the economy increases the stock of capital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per capita (worker);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	Or </a:t>
            </a:r>
            <a:r>
              <a:rPr lang="en-US" sz="2000" b="1" i="1" u="sng" strike="noStrike" kern="1200" spc="0" baseline="0">
                <a:ln>
                  <a:noFill/>
                </a:ln>
                <a:solidFill>
                  <a:srgbClr val="004586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capital deepening</a:t>
            </a:r>
            <a:r>
              <a:rPr lang="en-US" sz="2000" b="0" i="1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 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of the economy;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when </a:t>
            </a:r>
            <a:r>
              <a:rPr lang="en-US" sz="2000" b="1" i="0" u="sng" strike="noStrike" kern="1200" spc="0" baseline="0">
                <a:ln>
                  <a:noFill/>
                </a:ln>
                <a:solidFill>
                  <a:srgbClr val="0066CC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s.k</a:t>
            </a:r>
            <a:r>
              <a:rPr lang="en-US" sz="2000" b="1" i="0" u="sng" strike="noStrike" kern="1200" spc="0" baseline="30000">
                <a:ln>
                  <a:noFill/>
                </a:ln>
                <a:solidFill>
                  <a:srgbClr val="0066CC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α</a:t>
            </a:r>
            <a:r>
              <a:rPr lang="en-US" sz="2000" b="1" i="0" u="sng" strike="noStrike" kern="1200" spc="0" baseline="0">
                <a:ln>
                  <a:noFill/>
                </a:ln>
                <a:solidFill>
                  <a:srgbClr val="0066CC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 = (n + δ).k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,  then dk/dt=0; when k = k*, the stock of capital K is rising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at the growth rate n&gt;0 (the same as that of active population);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	But the stock of capital </a:t>
            </a:r>
            <a:r>
              <a:rPr lang="en-US" sz="20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per capita 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(worker) is </a:t>
            </a: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not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growing (rate of growth = 0);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	Or </a:t>
            </a:r>
            <a:r>
              <a:rPr lang="en-US" sz="2000" b="1" i="1" u="sng" strike="noStrike" kern="1200" spc="0" baseline="0">
                <a:ln>
                  <a:noFill/>
                </a:ln>
                <a:solidFill>
                  <a:srgbClr val="0066CC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capital widening</a:t>
            </a:r>
            <a:r>
              <a:rPr lang="en-US" sz="2000" b="0" i="1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 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of the economy.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1" i="1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4476A-8BB9-4F3A-84B4-D5EAC7F7E4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6CF814-1284-420C-ABCE-3D209DCA53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8920" y="1231920"/>
            <a:ext cx="8839080" cy="5110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A6BF0E-F58C-4A6B-8AC8-1DDF52F497A8}"/>
              </a:ext>
            </a:extLst>
          </p:cNvPr>
          <p:cNvSpPr/>
          <p:nvPr/>
        </p:nvSpPr>
        <p:spPr>
          <a:xfrm>
            <a:off x="4343400" y="6219720"/>
            <a:ext cx="4599000" cy="6857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279360" tIns="46800" rIns="279360" bIns="27936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Introduction to Economic Growth, </a:t>
            </a:r>
            <a:r>
              <a:rPr lang="en-US" sz="1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3rd Edition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Copyright © 2013, W.W. Norton &amp; Company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CCD43-BC9A-4B84-A11B-E364F98C5F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0C0714D3-5426-4891-B580-811E17AF7322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5E80E24-DA5F-4716-AEF3-25F589C3B49A}" type="slidenum">
              <a:t>16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70478F3-ECB5-4863-A84A-320D85A8859E}"/>
              </a:ext>
            </a:extLst>
          </p:cNvPr>
          <p:cNvSpPr txBox="1"/>
          <p:nvPr/>
        </p:nvSpPr>
        <p:spPr>
          <a:xfrm>
            <a:off x="1776240" y="928800"/>
            <a:ext cx="5664239" cy="9478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dynamic equilibrium</a:t>
            </a:r>
            <a:r>
              <a:rPr lang="en-US" sz="2800" b="1" i="1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</a:t>
            </a: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Solow model (</a:t>
            </a:r>
            <a:r>
              <a:rPr lang="en-US" sz="2800" b="1" i="1" u="sng" strike="noStrike" kern="1200" spc="0" baseline="0">
                <a:ln>
                  <a:noFill/>
                </a:ln>
                <a:solidFill>
                  <a:srgbClr val="0070C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steady-state</a:t>
            </a: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B3E0E-DD63-4DEB-90F3-2A94BB4196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68480" y="2222640"/>
            <a:ext cx="6275519" cy="4446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C15B5-D3CB-4231-9DFE-94A866642701}"/>
              </a:ext>
            </a:extLst>
          </p:cNvPr>
          <p:cNvSpPr/>
          <p:nvPr/>
        </p:nvSpPr>
        <p:spPr>
          <a:xfrm>
            <a:off x="371520" y="2705039"/>
            <a:ext cx="3238560" cy="311147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If   dk/dt = s.y – (n + δ).k = 0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1" i="0" u="none" strike="noStrike" kern="1200" spc="0" baseline="0">
              <a:ln>
                <a:noFill/>
              </a:ln>
              <a:solidFill>
                <a:srgbClr val="0070C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 the steady state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, k = K/L remains constant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K grows at the same rate as 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or, K grows at the rate 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This is the case of </a:t>
            </a:r>
            <a:r>
              <a:rPr lang="en-US" sz="1800" b="1" i="1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capital widening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AD8764-EAFF-409B-8C44-8873C0DA27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792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2CCFE3C2-7D3C-4407-B3CB-878479CEC514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6E26D40-B07A-4859-AAD2-A70F4BACF4BD}" type="slidenum">
              <a:t>17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4FC88-48ED-4737-AD98-B48D951FC8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7840" y="2044800"/>
            <a:ext cx="4457880" cy="45212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F3B2C3-EE82-454F-8A96-C1019426CE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02160" y="2044800"/>
            <a:ext cx="4476600" cy="4419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6BB49767-98AE-4DCB-9B86-06741D793876}"/>
              </a:ext>
            </a:extLst>
          </p:cNvPr>
          <p:cNvSpPr txBox="1"/>
          <p:nvPr/>
        </p:nvSpPr>
        <p:spPr>
          <a:xfrm>
            <a:off x="3313080" y="968400"/>
            <a:ext cx="3502079" cy="5205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comparative statics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2ECBAB-A5DE-467A-9681-6D1E16AE9A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5658E6D2-094D-4E6F-95DA-0EB5C25A4F07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08D3418-BA71-4371-8982-3B6685C4B3C3}" type="slidenum">
              <a:t>18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1CC4240-871E-4D0C-B5DC-0B33A9FDD3A0}"/>
              </a:ext>
            </a:extLst>
          </p:cNvPr>
          <p:cNvSpPr txBox="1"/>
          <p:nvPr/>
        </p:nvSpPr>
        <p:spPr>
          <a:xfrm>
            <a:off x="5587920" y="2075039"/>
            <a:ext cx="3279600" cy="39337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dk/dt = s.k</a:t>
            </a:r>
            <a:r>
              <a:rPr lang="en-US" sz="1800" b="0" i="0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α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– (n + δ).k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1" i="0" u="none" strike="noStrike" kern="1200" spc="0" baseline="0">
              <a:ln>
                <a:noFill/>
              </a:ln>
              <a:solidFill>
                <a:srgbClr val="FF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1" i="0" u="none" strike="noStrike" kern="1200" spc="0" baseline="0">
              <a:ln>
                <a:noFill/>
              </a:ln>
              <a:solidFill>
                <a:srgbClr val="FF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1" i="0" u="none" strike="noStrike" kern="1200" spc="0" baseline="0">
              <a:ln>
                <a:noFill/>
              </a:ln>
              <a:solidFill>
                <a:srgbClr val="FF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(dk/dt)/k = s.k</a:t>
            </a:r>
            <a:r>
              <a:rPr lang="en-US" sz="1800" b="1" i="0" u="none" strike="noStrike" kern="1200" spc="0" baseline="3000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α-1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– (n + δ)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1" i="0" u="none" strike="noStrike" kern="1200" spc="0" baseline="0">
              <a:ln>
                <a:noFill/>
              </a:ln>
              <a:solidFill>
                <a:srgbClr val="FF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decreasing growth rate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 the transition to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steady-state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diminishing returns to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capital accumulation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y = k</a:t>
            </a:r>
            <a:r>
              <a:rPr lang="en-US" sz="1800" b="0" i="0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α		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0 &lt; α &lt;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DF637-6C73-49D3-955A-FDEE4EA86A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7000" y="1631880"/>
            <a:ext cx="5089679" cy="50943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C689B9-8148-4E7B-B946-E2CF8B7C10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2F371EF2-BBC1-4964-925C-1D548EBEA228}"/>
              </a:ext>
            </a:extLst>
          </p:cNvPr>
          <p:cNvSpPr txBox="1"/>
          <p:nvPr/>
        </p:nvSpPr>
        <p:spPr>
          <a:xfrm>
            <a:off x="2376000" y="365760"/>
            <a:ext cx="6585119" cy="94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Solow model: the transition dynamics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(rates of growth)</a:t>
            </a:r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42EF8788-A635-4602-813A-FB8248DF1025}"/>
              </a:ext>
            </a:extLst>
          </p:cNvPr>
          <p:cNvCxnSpPr/>
          <p:nvPr/>
        </p:nvCxnSpPr>
        <p:spPr>
          <a:xfrm>
            <a:off x="5854679" y="2552760"/>
            <a:ext cx="1441" cy="495360"/>
          </a:xfrm>
          <a:prstGeom prst="straightConnector1">
            <a:avLst/>
          </a:prstGeom>
          <a:noFill/>
          <a:ln w="38160" cap="sq">
            <a:solidFill>
              <a:srgbClr val="F79646"/>
            </a:solidFill>
            <a:prstDash val="solid"/>
            <a:miter/>
            <a:tailEnd type="arrow"/>
          </a:ln>
          <a:effectLst>
            <a:outerShdw dist="23040" dir="5400000" algn="tl">
              <a:srgbClr val="808080">
                <a:alpha val="35000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1AF474E0-6DCF-44CC-9448-7BF734368426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3C186F1-4718-4BB7-AC40-FC7FF46403F8}" type="slidenum">
              <a:t>19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9DC3B59-FB8C-47F4-89AC-544FEDBE0453}"/>
              </a:ext>
            </a:extLst>
          </p:cNvPr>
          <p:cNvSpPr txBox="1"/>
          <p:nvPr/>
        </p:nvSpPr>
        <p:spPr>
          <a:xfrm>
            <a:off x="306360" y="1155600"/>
            <a:ext cx="8217000" cy="53362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steady-state: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interpretation and empirical evidence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as</a:t>
            </a:r>
            <a:r>
              <a:rPr lang="en-US" sz="24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	dk/dt=0</a:t>
            </a: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(since this is a steady state) </a:t>
            </a: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we have: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	</a:t>
            </a: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</a:t>
            </a:r>
            <a:r>
              <a:rPr lang="en-US" sz="24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s.k</a:t>
            </a:r>
            <a:r>
              <a:rPr lang="en-US" sz="2400" b="1" i="0" u="none" strike="noStrike" kern="1200" spc="0" baseline="3000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α</a:t>
            </a:r>
            <a:r>
              <a:rPr lang="en-US" sz="24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= (n + δ).k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k* = (s/(n + δ))</a:t>
            </a:r>
            <a:r>
              <a:rPr lang="en-US" sz="2400" b="0" i="0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1/(1-α)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y* = (s/(n + δ))</a:t>
            </a:r>
            <a:r>
              <a:rPr lang="en-US" sz="2400" b="0" i="0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α/(1-α)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3000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interpretation: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countries with higher </a:t>
            </a:r>
            <a:r>
              <a:rPr lang="en-US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savings rate </a:t>
            </a: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are richer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countries with higher </a:t>
            </a:r>
            <a:r>
              <a:rPr lang="en-US" sz="24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population growth rates </a:t>
            </a: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are poorer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AD12B-87A6-45ED-8662-2A4C380DE6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DE188040-165B-45D7-A441-BF98DE8F8568}"/>
              </a:ext>
            </a:extLst>
          </p:cNvPr>
          <p:cNvSpPr txBox="1"/>
          <p:nvPr/>
        </p:nvSpPr>
        <p:spPr>
          <a:xfrm>
            <a:off x="398520" y="1049399"/>
            <a:ext cx="8432640" cy="5193000"/>
          </a:xfrm>
          <a:prstGeom prst="rect">
            <a:avLst/>
          </a:prstGeom>
          <a:gradFill>
            <a:gsLst>
              <a:gs pos="0">
                <a:srgbClr val="F5FFE6"/>
              </a:gs>
              <a:gs pos="100000">
                <a:srgbClr val="DAFDA7"/>
              </a:gs>
            </a:gsLst>
            <a:lin ang="5400000"/>
          </a:gradFill>
          <a:ln w="9360" cap="sq">
            <a:solidFill>
              <a:srgbClr val="98B954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Theoretical Lecture 7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Solow model of economic growth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hypotheses of the Solow model;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Cobb-Douglas production function (</a:t>
            </a: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to remind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);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production function </a:t>
            </a:r>
            <a:r>
              <a:rPr lang="en-US" sz="1800" b="1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per capita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;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Solow model;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equilibrium in the Solow model: the </a:t>
            </a:r>
            <a:r>
              <a:rPr lang="en-US" sz="1800" b="1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steady state.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Reading: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Louçã &amp; Mortágua (2021), Chapter 12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Jones &amp; Vollrath (2013),</a:t>
            </a:r>
            <a:r>
              <a:rPr lang="pt-PT" sz="20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Introduction to Economic Growth</a:t>
            </a:r>
            <a:r>
              <a:rPr lang="pt-PT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, Norton, chap 2, 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pp. 20 – 53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2064875-DE8A-42E9-B244-2457C8970AAC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9D74DA2-E826-4FBA-9D62-922F485EAED6}" type="slidenum">
              <a:t>2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537CC-625A-4720-AF73-A573911F0E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428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BEA6A46A-88A8-43BE-90E6-CB7B44342F63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B92ECA5-5A4D-4360-85ED-586CD4307EC4}" type="slidenum">
              <a:t>20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1D6DD-987B-4411-8B32-4E88808F40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3040" y="1422359"/>
            <a:ext cx="8572680" cy="50673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07412B-4763-43FC-97F0-45C64EE63A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556C66B5-F5FE-4010-BAAF-EF2BE21A3B1E}"/>
              </a:ext>
            </a:extLst>
          </p:cNvPr>
          <p:cNvSpPr txBox="1"/>
          <p:nvPr/>
        </p:nvSpPr>
        <p:spPr>
          <a:xfrm>
            <a:off x="2665440" y="474840"/>
            <a:ext cx="6021360" cy="520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Does the model describe reality?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759526F0-CE74-47F8-AF16-47644974EC92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E7BB7F-464A-47D1-9A54-9D1C5F482966}" type="slidenum">
              <a:t>21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29FC4-8127-4B9D-B968-0C7BBF3CAB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280" y="1434960"/>
            <a:ext cx="8839080" cy="52862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E0D6C2-9907-471E-9831-B00F4D72BE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2708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37E34D9F-0DAC-46F5-BAAE-B80DFE6FBAB8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FCCBBE3-C0B0-4004-B5E8-D35AFBC4D9FB}" type="slidenum">
              <a:t>22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6EA75A8-A7C7-4725-84B1-087656B1349A}"/>
              </a:ext>
            </a:extLst>
          </p:cNvPr>
          <p:cNvSpPr txBox="1"/>
          <p:nvPr/>
        </p:nvSpPr>
        <p:spPr>
          <a:xfrm>
            <a:off x="469800" y="1184400"/>
            <a:ext cx="8217000" cy="545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sng" strike="noStrike" kern="1200" spc="0" baseline="0">
                <a:ln>
                  <a:noFill/>
                </a:ln>
                <a:solidFill>
                  <a:srgbClr val="0070C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Concluding remarks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 the </a:t>
            </a:r>
            <a:r>
              <a:rPr lang="en-US" sz="1800" b="1" i="1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steady state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k</a:t>
            </a:r>
            <a:r>
              <a:rPr lang="en-US" sz="1800" b="0" i="0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#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* = (s/(n+g+δ))</a:t>
            </a:r>
            <a:r>
              <a:rPr lang="en-US" sz="1800" b="0" i="0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1/(1-α)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3000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3000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y</a:t>
            </a:r>
            <a:r>
              <a:rPr lang="en-US" sz="1800" b="0" i="0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#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* = (s/(n+g+δ))</a:t>
            </a:r>
            <a:r>
              <a:rPr lang="en-US" sz="1800" b="0" i="0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α/(1-α)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3000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3000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y* = A(t) . (s/(n+g+δ))</a:t>
            </a:r>
            <a:r>
              <a:rPr lang="en-US" sz="1800" b="0" i="0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α/(1-α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   (since y</a:t>
            </a:r>
            <a:r>
              <a:rPr lang="en-US" sz="1800" b="0" i="0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#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= y/A) (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remember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: y=Y/L; y</a:t>
            </a:r>
            <a:r>
              <a:rPr lang="en-US" sz="1800" b="0" i="0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#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= Y/AL)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3000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GDP per worker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, y, in </a:t>
            </a:r>
            <a:r>
              <a:rPr lang="en-US" sz="1800" b="1" i="1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steady state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(that is, in the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balanced growth path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) is determined by technology, 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A(t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), and its rate of growth (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g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), by the investment rate (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) and by the population growth rate (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n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).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 the </a:t>
            </a:r>
            <a:r>
              <a:rPr lang="en-US" sz="1800" b="1" i="1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steady state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,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growth rate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of the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GDP</a:t>
            </a:r>
            <a:r>
              <a:rPr lang="en-US" sz="18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 per worker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, 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y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, is equal to the growth rate of technology (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g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); and the growth rate of 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GDP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(of Y) is equal to the growth rate of technology (g) plus the population growth rate (n).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A9FE3-1619-4CD8-92CF-7F79302312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54153A75-4301-4D1C-8336-4B800ED14303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2921296-30A6-4052-8DB3-40C6666436CF}" type="slidenum">
              <a:t>23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CED58-F214-4646-BAEB-EE9DCDA8D4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7A4CD931-4445-474B-A92A-6749C09DAE23}"/>
              </a:ext>
            </a:extLst>
          </p:cNvPr>
          <p:cNvSpPr txBox="1"/>
          <p:nvPr/>
        </p:nvSpPr>
        <p:spPr>
          <a:xfrm>
            <a:off x="246240" y="1049399"/>
            <a:ext cx="8715240" cy="5321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main conclusions/contributions of Solow model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each economy has characteristics that determine its </a:t>
            </a:r>
            <a:r>
              <a:rPr lang="en-US" sz="1800" b="1" i="1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steady state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(when the economy grows at a rate such that the amount of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capital per worker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is constant)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main characteristics of the economy that determine its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steady state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are: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investment (= saving) rate, rate of population growth, rate of technological progress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Solow model is a theory of </a:t>
            </a:r>
            <a:r>
              <a:rPr lang="en-US" sz="1800" b="1" i="0" u="sng" strike="noStrike" kern="1200" spc="0" baseline="0">
                <a:ln>
                  <a:noFill/>
                </a:ln>
                <a:solidFill>
                  <a:srgbClr val="0070C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income differences among countries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countries may have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different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steady states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countries (even with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the same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steady state) may be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not at their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steady state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: in this case, these economies may have different income levels;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if an economy has an income level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different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from its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steady state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income level, then it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moves into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its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steady state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income level;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Solow model is a theory of </a:t>
            </a:r>
            <a:r>
              <a:rPr lang="en-US" sz="1800" b="1" i="0" u="sng" strike="noStrike" kern="1200" spc="0" baseline="0">
                <a:ln>
                  <a:noFill/>
                </a:ln>
                <a:solidFill>
                  <a:srgbClr val="0070C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relative growth rates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two “similar” countries with the same rate of investment have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the same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steady state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income level, but may have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different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income levels (if they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are not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at their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steady state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) ; in this case, the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poorer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income level country (that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more distant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to its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steady state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) grows faster into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its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steady state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income level: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conditional convergence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00D897E-993B-43DA-B3C9-3CA572403A87}"/>
              </a:ext>
            </a:extLst>
          </p:cNvPr>
          <p:cNvSpPr txBox="1"/>
          <p:nvPr/>
        </p:nvSpPr>
        <p:spPr>
          <a:xfrm>
            <a:off x="1645920" y="960120"/>
            <a:ext cx="6583679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i="0" u="sng" strike="noStrike" kern="1200" spc="0" baseline="0">
                <a:ln>
                  <a:noFill/>
                </a:ln>
                <a:solidFill>
                  <a:srgbClr val="004586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Comparison</a:t>
            </a:r>
            <a:r>
              <a:rPr lang="en-US" sz="3600" b="0" i="0" u="none" strike="noStrike" kern="1200" spc="0" baseline="0">
                <a:ln>
                  <a:noFill/>
                </a:ln>
                <a:solidFill>
                  <a:srgbClr val="004586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between the Harrod-Domar and the Solow models</a:t>
            </a:r>
            <a:br>
              <a: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</a:br>
            <a:endParaRPr lang="en-US" sz="4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67DEB7F-BA44-46CB-9CAD-E8594D945450}"/>
              </a:ext>
            </a:extLst>
          </p:cNvPr>
          <p:cNvSpPr txBox="1"/>
          <p:nvPr/>
        </p:nvSpPr>
        <p:spPr>
          <a:xfrm>
            <a:off x="457200" y="2552760"/>
            <a:ext cx="8229600" cy="45259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Harrod-Domar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: output growth </a:t>
            </a: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adjusts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to the capital-output ratio (which is </a:t>
            </a: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exogenous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Solow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: capital-output ratio is </a:t>
            </a: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endogenous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, and </a:t>
            </a: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adjusts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to the output growth, which is </a:t>
            </a: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exogenous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(determined by </a:t>
            </a: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exogenous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factors: population growth and technological progress)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09FA439-9C51-4208-997E-34023FD1EFFA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FF25980-5250-4276-98FB-466A5B7491DF}" type="slidenum">
              <a:t>24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820B8-60F3-4E58-AF8E-B4925D67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30761984-F962-49FC-A20C-3373965A1978}"/>
              </a:ext>
            </a:extLst>
          </p:cNvPr>
          <p:cNvSpPr txBox="1"/>
          <p:nvPr/>
        </p:nvSpPr>
        <p:spPr>
          <a:xfrm>
            <a:off x="457200" y="58680"/>
            <a:ext cx="848376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0" i="0" u="none" strike="noStrike" kern="1200" spc="0" baseline="0">
                <a:ln>
                  <a:noFill/>
                </a:ln>
                <a:solidFill>
                  <a:srgbClr val="004586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Theory and reality: is is true that S=I?</a:t>
            </a:r>
            <a:br>
              <a:rPr lang="en-US" sz="4400" b="0" i="0" u="none" strike="noStrike" kern="1200" spc="0" baseline="0">
                <a:ln>
                  <a:noFill/>
                </a:ln>
                <a:solidFill>
                  <a:srgbClr val="004586"/>
                </a:solidFill>
                <a:latin typeface="Calibri" pitchFamily="34"/>
                <a:ea typeface="ＭＳ Ｐゴシック" pitchFamily="34"/>
                <a:cs typeface="Arial Unicode MS" pitchFamily="2"/>
              </a:rPr>
            </a:br>
            <a:r>
              <a:rPr lang="en-US" sz="4000" b="0" i="0" u="none" strike="noStrike" kern="1200" spc="0" baseline="0">
                <a:ln>
                  <a:noFill/>
                </a:ln>
                <a:solidFill>
                  <a:srgbClr val="004586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 a real</a:t>
            </a:r>
            <a:r>
              <a:rPr lang="en-US" sz="4000" b="1" i="0" u="none" strike="noStrike" kern="1200" spc="0" baseline="0">
                <a:ln>
                  <a:noFill/>
                </a:ln>
                <a:solidFill>
                  <a:srgbClr val="004586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open</a:t>
            </a:r>
            <a:r>
              <a:rPr lang="en-US" sz="4000" b="0" i="0" u="none" strike="noStrike" kern="1200" spc="0" baseline="0">
                <a:ln>
                  <a:noFill/>
                </a:ln>
                <a:solidFill>
                  <a:srgbClr val="004586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economy it is not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F9104-978D-4CB0-BE21-62646D690A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2000" b="-12000"/>
          <a:stretch>
            <a:fillRect/>
          </a:stretch>
        </p:blipFill>
        <p:spPr>
          <a:xfrm>
            <a:off x="100080" y="774719"/>
            <a:ext cx="8940960" cy="65786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6BAF523-5A3C-49C0-BBD7-C861741E79F8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127E2F4-718F-4C0C-BBEF-4F82324BFBD1}" type="slidenum">
              <a:t>26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9F5C1B6-9A60-48DA-8D58-01F36FDDF2F0}"/>
              </a:ext>
            </a:extLst>
          </p:cNvPr>
          <p:cNvSpPr txBox="1"/>
          <p:nvPr/>
        </p:nvSpPr>
        <p:spPr>
          <a:xfrm>
            <a:off x="274680" y="942839"/>
            <a:ext cx="8161200" cy="54871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Conclusion: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what is crucial in the Solow model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1. the assumption of </a:t>
            </a:r>
            <a:r>
              <a:rPr lang="en-US" sz="22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diminishing returns to capital</a:t>
            </a: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: economies that have </a:t>
            </a:r>
            <a:r>
              <a:rPr lang="en-US" sz="22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less</a:t>
            </a: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capital per worker (relative to their long-run capital per worker) tend to have </a:t>
            </a:r>
            <a:r>
              <a:rPr lang="en-US" sz="22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higher</a:t>
            </a: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rates of return and, then, higher growth rates;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2. in the Solow model, the economic policy may change the </a:t>
            </a:r>
            <a:r>
              <a:rPr lang="en-US" sz="22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growth rate </a:t>
            </a: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of GDP per capita but such change is </a:t>
            </a:r>
            <a:r>
              <a:rPr lang="en-US" sz="22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temporary</a:t>
            </a: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during the convergence to a new steady state; they </a:t>
            </a:r>
            <a:r>
              <a:rPr lang="en-US" sz="22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do not have long-run effect on economic growth</a:t>
            </a: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3. in the Solow model, economic policy may </a:t>
            </a:r>
            <a:r>
              <a:rPr lang="en-US" sz="22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permanently </a:t>
            </a: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change the </a:t>
            </a:r>
            <a:r>
              <a:rPr lang="en-US" sz="22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long-run level of GDP </a:t>
            </a:r>
            <a:r>
              <a:rPr lang="en-US" sz="2200" b="1" i="1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per capita</a:t>
            </a: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CC125-E67F-43E8-8139-4C369CF972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2B556411-1D16-4887-BA0E-1745ED2F2B33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9C4C260-D96B-4888-8ECA-D0E779FB62A9}" type="slidenum">
              <a:t>3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ED762-EC41-4D99-B894-B6ABA74DBF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60AB76-85C2-471B-8A08-D8C9A168E4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914400"/>
            <a:ext cx="9144000" cy="60832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AE2EB5B4-C458-4AF2-8621-2DA1AFF76349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EB31782-C435-498C-BC68-DEFE65A9AD4C}" type="slidenum">
              <a:t>4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BF8E3-A2AC-4C32-90B1-2B6E25F769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89D34AA8-9532-402D-8071-844C35815F3D}"/>
              </a:ext>
            </a:extLst>
          </p:cNvPr>
          <p:cNvSpPr txBox="1"/>
          <p:nvPr/>
        </p:nvSpPr>
        <p:spPr>
          <a:xfrm>
            <a:off x="166680" y="1433520"/>
            <a:ext cx="8520120" cy="4921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Robert Solow, Nobel Prize Lecture</a:t>
            </a: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, December 1987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“Growth theory did not begin with my articles of 1956 and 1957, and it certainly did not end there. Maybe it began with </a:t>
            </a:r>
            <a:r>
              <a:rPr lang="en-US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Wealth of Nations</a:t>
            </a: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; and probably even </a:t>
            </a:r>
            <a:r>
              <a:rPr lang="en-US" sz="24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Adam Smith </a:t>
            </a: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had predecessors. More to the point, in the 1950s I was following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 trail that had been marked out by Roy </a:t>
            </a:r>
            <a:r>
              <a:rPr lang="en-US" sz="24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Harrod</a:t>
            </a: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and by Evsey </a:t>
            </a:r>
            <a:r>
              <a:rPr lang="en-US" sz="24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Domar</a:t>
            </a: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, and also by Arthur </a:t>
            </a:r>
            <a:r>
              <a:rPr lang="en-US" sz="24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Lewis</a:t>
            </a: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in a slightly different context. Actually I was trying to track down and relieve </a:t>
            </a:r>
            <a:r>
              <a:rPr lang="en-US" sz="24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a certain discomfort that I felt with their work</a:t>
            </a: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. (…)”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0A5F7321-AE86-4602-AA60-9D13E6A571DD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87000F6-7B4C-479F-9C82-0342678A76DB}" type="slidenum">
              <a:t>5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22513B9-C5AD-42EA-B3FC-AE0BCB5B170B}"/>
              </a:ext>
            </a:extLst>
          </p:cNvPr>
          <p:cNvSpPr txBox="1"/>
          <p:nvPr/>
        </p:nvSpPr>
        <p:spPr>
          <a:xfrm>
            <a:off x="125280" y="1270080"/>
            <a:ext cx="8561519" cy="51069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Neoclassical economists and the models of economic growth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Criticisms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to Harrod-Domar model by </a:t>
            </a:r>
            <a:r>
              <a:rPr lang="en-US" sz="28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Robert Solow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capital-output ratio as a constant is </a:t>
            </a:r>
            <a:r>
              <a:rPr lang="en-US" sz="2800" b="1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not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a realistic hypothesis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relevance of labour: it is implicit (given complementary factors), but not explicit in the model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</a:t>
            </a:r>
            <a:r>
              <a:rPr lang="en-US" sz="2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response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by Robert </a:t>
            </a: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Solow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: </a:t>
            </a:r>
            <a:r>
              <a:rPr lang="en-US" sz="2800" b="1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new hypotheses</a:t>
            </a:r>
          </a:p>
          <a:p>
            <a:pPr marL="741239" marR="0" lvl="1" indent="-284040" algn="l" rtl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0" algn="l"/>
                <a:tab pos="457199" algn="l"/>
                <a:tab pos="914399" algn="l"/>
                <a:tab pos="1371599" algn="l"/>
                <a:tab pos="1828799" algn="l"/>
                <a:tab pos="2285999" algn="l"/>
                <a:tab pos="2743199" algn="l"/>
                <a:tab pos="3200399" algn="l"/>
                <a:tab pos="3657598" algn="l"/>
                <a:tab pos="4114799" algn="l"/>
                <a:tab pos="4571998" algn="l"/>
                <a:tab pos="5029199" algn="l"/>
                <a:tab pos="5486399" algn="l"/>
                <a:tab pos="5943599" algn="l"/>
                <a:tab pos="6400798" algn="l"/>
                <a:tab pos="6857999" algn="l"/>
                <a:tab pos="7315199" algn="l"/>
                <a:tab pos="7772399" algn="l"/>
                <a:tab pos="8229599" algn="l"/>
                <a:tab pos="8686799" algn="l"/>
                <a:tab pos="9143999" algn="l"/>
              </a:tabLst>
            </a:pP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GDP depends on physical capital and labour, with decreasing returns</a:t>
            </a:r>
          </a:p>
          <a:p>
            <a:pPr marL="741239" marR="0" lvl="1" indent="-284040" algn="l" rtl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0" algn="l"/>
                <a:tab pos="457199" algn="l"/>
                <a:tab pos="914399" algn="l"/>
                <a:tab pos="1371599" algn="l"/>
                <a:tab pos="1828799" algn="l"/>
                <a:tab pos="2285999" algn="l"/>
                <a:tab pos="2743199" algn="l"/>
                <a:tab pos="3200399" algn="l"/>
                <a:tab pos="3657598" algn="l"/>
                <a:tab pos="4114799" algn="l"/>
                <a:tab pos="4571998" algn="l"/>
                <a:tab pos="5029199" algn="l"/>
                <a:tab pos="5486399" algn="l"/>
                <a:tab pos="5943599" algn="l"/>
                <a:tab pos="6400798" algn="l"/>
                <a:tab pos="6857999" algn="l"/>
                <a:tab pos="7315199" algn="l"/>
                <a:tab pos="7772399" algn="l"/>
                <a:tab pos="8229599" algn="l"/>
                <a:tab pos="8686799" algn="l"/>
                <a:tab pos="9143999" algn="l"/>
              </a:tabLst>
            </a:pP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Production function with substitutable factors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4678C-A896-4EAD-A1A9-5C0CC87BB4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19B17940-CB5F-46F2-98F4-8CE861CEF5CA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430C8BE-9603-463B-8C2C-F33BD1E9DDE1}" type="slidenum">
              <a:t>6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AF19675-E977-4239-B101-EFE655BDF814}"/>
              </a:ext>
            </a:extLst>
          </p:cNvPr>
          <p:cNvSpPr txBox="1"/>
          <p:nvPr/>
        </p:nvSpPr>
        <p:spPr>
          <a:xfrm>
            <a:off x="139680" y="1054080"/>
            <a:ext cx="8864640" cy="55180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(…) That was the spirit in which I began tinkering with the theory of economic growth, trying to improve on the Harrod-Domar model. I can not tell you why 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 thought first about replacing the constant capital-output (and labour-output) ratio by a richer and more realistic representation of the technology” 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(Solow)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sng" strike="noStrike" kern="1200" spc="0" baseline="0">
                <a:ln>
                  <a:noFill/>
                </a:ln>
                <a:solidFill>
                  <a:srgbClr val="0070C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production function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Harrod-Domar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: Y = F(K,L) = min (AK, BL), with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complementary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factors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Instead, the 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Neoclassical models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: with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substitutable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factors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Solow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basic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model: Y(t) = F(K(t), L(t))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if you add technology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: Y(t) = F (K(t), A(t).L(t))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 and L enter multiplicatively. AL is the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effective labour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, and technology (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exogenous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) enters as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labour-augmenting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or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Harrod-neutral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technological progress;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601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equilibrium paths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steady-state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): it is not a mechanical equilibrium, but instead an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equilibrium path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, and, behind it, there are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economic dynamics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that support such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steady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-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state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equilibrium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24F78-D40B-4A57-A1B9-0F186A3D4B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C29EF1E-F931-4046-AAB5-D57C88A1B058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A203F7A-837C-4AE8-9779-45EBC6C161F5}" type="slidenum">
              <a:t>7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02FD529-7CD6-46C8-B9BA-BA2AB273E3A3}"/>
              </a:ext>
            </a:extLst>
          </p:cNvPr>
          <p:cNvSpPr txBox="1"/>
          <p:nvPr/>
        </p:nvSpPr>
        <p:spPr>
          <a:xfrm>
            <a:off x="241200" y="1066680"/>
            <a:ext cx="8445599" cy="5014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hypotheses of the Solow model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economy is represented by a production function with two </a:t>
            </a:r>
            <a:r>
              <a:rPr lang="en-US" sz="22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substitutable </a:t>
            </a: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production factors (capital, labour);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production function exhibits </a:t>
            </a:r>
            <a:r>
              <a:rPr lang="en-US" sz="22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constant returns to scale;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production factors have positive </a:t>
            </a:r>
            <a:r>
              <a:rPr lang="en-US" sz="22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decreasing marginal productivities;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domestic savings is a fixed proportion of GDP;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macroeconomic </a:t>
            </a:r>
            <a:r>
              <a:rPr lang="en-US" sz="22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equilibrium</a:t>
            </a: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in the economy is: I = S;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there is no unemployment;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growth rate of active population is equal to the growth rate of total population;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economy is closed.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910A6-052E-45D2-AC52-1D4181043F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A98C053E-B590-4A04-9586-30397A7AF51D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EE91BE-3C27-43BD-B531-D476E54B8BBC}" type="slidenum">
              <a:t>8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C3AEA36-B995-4AF6-80E4-60CE96BE2E77}"/>
              </a:ext>
            </a:extLst>
          </p:cNvPr>
          <p:cNvSpPr txBox="1"/>
          <p:nvPr/>
        </p:nvSpPr>
        <p:spPr>
          <a:xfrm>
            <a:off x="582480" y="1189080"/>
            <a:ext cx="7569360" cy="51069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basic Solow model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model is explained by two equations:</a:t>
            </a:r>
          </a:p>
          <a:p>
            <a:pPr marL="741239" marR="0" lvl="1" indent="-284040" algn="l" rtl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0" algn="l"/>
                <a:tab pos="457199" algn="l"/>
                <a:tab pos="914399" algn="l"/>
                <a:tab pos="1371599" algn="l"/>
                <a:tab pos="1828799" algn="l"/>
                <a:tab pos="2285999" algn="l"/>
                <a:tab pos="2743199" algn="l"/>
                <a:tab pos="3200399" algn="l"/>
                <a:tab pos="3657598" algn="l"/>
                <a:tab pos="4114799" algn="l"/>
                <a:tab pos="4571998" algn="l"/>
                <a:tab pos="5029199" algn="l"/>
                <a:tab pos="5486399" algn="l"/>
                <a:tab pos="5943599" algn="l"/>
                <a:tab pos="6400798" algn="l"/>
                <a:tab pos="6857999" algn="l"/>
                <a:tab pos="7315199" algn="l"/>
                <a:tab pos="7772399" algn="l"/>
                <a:tab pos="8229599" algn="l"/>
                <a:tab pos="8686799" algn="l"/>
                <a:tab pos="9143999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production function</a:t>
            </a:r>
          </a:p>
          <a:p>
            <a:pPr marL="741239" marR="0" lvl="1" indent="-284040" algn="l" rtl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0" algn="l"/>
                <a:tab pos="457199" algn="l"/>
                <a:tab pos="914399" algn="l"/>
                <a:tab pos="1371599" algn="l"/>
                <a:tab pos="1828799" algn="l"/>
                <a:tab pos="2285999" algn="l"/>
                <a:tab pos="2743199" algn="l"/>
                <a:tab pos="3200399" algn="l"/>
                <a:tab pos="3657598" algn="l"/>
                <a:tab pos="4114799" algn="l"/>
                <a:tab pos="4571998" algn="l"/>
                <a:tab pos="5029199" algn="l"/>
                <a:tab pos="5486399" algn="l"/>
                <a:tab pos="5943599" algn="l"/>
                <a:tab pos="6400798" algn="l"/>
                <a:tab pos="6857999" algn="l"/>
                <a:tab pos="7315199" algn="l"/>
                <a:tab pos="7772399" algn="l"/>
                <a:tab pos="8229599" algn="l"/>
                <a:tab pos="8686799" algn="l"/>
                <a:tab pos="9143999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capital accumulation equation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A. The </a:t>
            </a:r>
            <a:r>
              <a:rPr lang="en-US" sz="2400" b="1" i="0" u="sng" strike="noStrike" kern="1200" spc="0" baseline="0">
                <a:ln>
                  <a:noFill/>
                </a:ln>
                <a:solidFill>
                  <a:srgbClr val="C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production function</a:t>
            </a:r>
            <a:r>
              <a:rPr lang="en-US" sz="2400" b="1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(basic: with no technical progress, yet …)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Cobb-Douglas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(remind the properties: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lecture 06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Y = F(K, L) = K</a:t>
            </a:r>
            <a:r>
              <a:rPr lang="en-US" sz="1800" b="0" i="0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α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L</a:t>
            </a:r>
            <a:r>
              <a:rPr lang="en-US" sz="1800" b="0" i="0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1-α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, 0 &lt; α &lt; 1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α	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partial elasticity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of Y relative to K (math. interpretation)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α	remember the economic interpretation?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F04FB-114E-4DEC-A2DA-5FA53384AA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9216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0BF08AE-D8D3-4A67-90D9-40CEB967A344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FD396FF-1370-4321-823F-A196EB7CC430}" type="slidenum">
              <a:t>9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0B42747-C188-4864-921B-DD30A36B96FA}"/>
              </a:ext>
            </a:extLst>
          </p:cNvPr>
          <p:cNvSpPr txBox="1"/>
          <p:nvPr/>
        </p:nvSpPr>
        <p:spPr>
          <a:xfrm>
            <a:off x="277920" y="1574639"/>
            <a:ext cx="8153280" cy="47275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1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Now take the per capita </a:t>
            </a: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production function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per capita here means </a:t>
            </a:r>
            <a:r>
              <a:rPr lang="en-US" sz="1800" b="1" i="1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per worker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Y/L = F(K/L)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since y = Y/L and k = K/L, the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production function Cobb-Douglas </a:t>
            </a:r>
            <a:r>
              <a:rPr lang="en-US" sz="1800" b="0" i="1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per capita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is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y = k</a:t>
            </a:r>
            <a:r>
              <a:rPr lang="en-US" sz="1800" b="1" i="0" u="none" strike="noStrike" kern="1200" spc="0" baseline="3000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α</a:t>
            </a:r>
            <a:r>
              <a:rPr lang="en-US" sz="18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, 	0 &lt; α &lt; 1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sng" strike="noStrike" kern="1200" spc="0" baseline="0">
                <a:ln>
                  <a:noFill/>
                </a:ln>
                <a:solidFill>
                  <a:srgbClr val="0070C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interpretation</a:t>
            </a: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if K/L is higher, the firms produce higher Y/L (this is the productivity of L);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for each additional unit of capital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per worker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, the increase of output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per worker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    becomes lower;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87663-A42C-4BF3-A7BF-17968B8C19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2161</Words>
  <Application>Microsoft Office PowerPoint</Application>
  <PresentationFormat>On-screen Show (4:3)</PresentationFormat>
  <Paragraphs>304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Iseg</dc:creator>
  <cp:lastModifiedBy>Carlos Castel-Branco</cp:lastModifiedBy>
  <cp:revision>424</cp:revision>
  <cp:lastPrinted>2016-03-06T11:42:25Z</cp:lastPrinted>
  <dcterms:created xsi:type="dcterms:W3CDTF">2014-01-04T18:03:51Z</dcterms:created>
  <dcterms:modified xsi:type="dcterms:W3CDTF">2023-03-13T04:57:11Z</dcterms:modified>
</cp:coreProperties>
</file>